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99"/>
  </p:normalViewPr>
  <p:slideViewPr>
    <p:cSldViewPr snapToGrid="0" snapToObjects="1">
      <p:cViewPr varScale="1">
        <p:scale>
          <a:sx n="82" d="100"/>
          <a:sy n="82" d="100"/>
        </p:scale>
        <p:origin x="12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2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  <p:sldLayoutId id="214748379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ICT Computing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Lesson 3: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Computer 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83658"/>
            <a:ext cx="7886700" cy="1325563"/>
          </a:xfrm>
        </p:spPr>
        <p:txBody>
          <a:bodyPr/>
          <a:lstStyle/>
          <a:p>
            <a:r>
              <a:rPr lang="en-US" dirty="0"/>
              <a:t>Mobile Operating Systems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8650" y="23640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11912" y="23640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88205" y="23640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7" name="Picture 99" descr="Figure 3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52" y="2784721"/>
            <a:ext cx="1934816" cy="32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98" descr="Figur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497" y="2784721"/>
            <a:ext cx="2166332" cy="32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97" descr="Figure 3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205" y="2784722"/>
            <a:ext cx="1918279" cy="32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252" y="2129883"/>
            <a:ext cx="19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Google Android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6255" y="2129883"/>
            <a:ext cx="19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Apple iOS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6267" y="2129883"/>
            <a:ext cx="19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Windows Phone</a:t>
            </a:r>
          </a:p>
        </p:txBody>
      </p:sp>
    </p:spTree>
    <p:extLst>
      <p:ext uri="{BB962C8B-B14F-4D97-AF65-F5344CB8AC3E}">
        <p14:creationId xmlns:p14="http://schemas.microsoft.com/office/powerpoint/2010/main" val="163679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734765" cy="1631253"/>
          </a:xfrm>
        </p:spPr>
        <p:txBody>
          <a:bodyPr/>
          <a:lstStyle/>
          <a:p>
            <a:r>
              <a:rPr lang="en-US" dirty="0"/>
              <a:t>Focused on the need of the user to complete a </a:t>
            </a:r>
            <a:r>
              <a:rPr lang="en-US" i="1" dirty="0"/>
              <a:t>certain task</a:t>
            </a:r>
            <a:r>
              <a:rPr lang="en-US" dirty="0"/>
              <a:t> or perhaps a coordinated group </a:t>
            </a:r>
            <a:r>
              <a:rPr lang="en-US"/>
              <a:t>of tasks </a:t>
            </a:r>
            <a:endParaRPr lang="en-US" dirty="0"/>
          </a:p>
          <a:p>
            <a:r>
              <a:rPr lang="en-US" dirty="0"/>
              <a:t>Can be offered as a single application or of a bundle of related applications like Microsoft Office.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78" y="3144644"/>
            <a:ext cx="4973444" cy="32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4624"/>
            <a:ext cx="7886700" cy="45823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Naming, organizing and storing files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Here are some guidelines for properly naming files and folders:</a:t>
            </a:r>
          </a:p>
          <a:p>
            <a:pPr marL="466725" lvl="0" indent="-455613"/>
            <a:r>
              <a:rPr lang="en-US" dirty="0"/>
              <a:t>Use short, simple file and folder names.</a:t>
            </a:r>
          </a:p>
          <a:p>
            <a:pPr marL="466725" lvl="0" indent="-455613"/>
            <a:r>
              <a:rPr lang="en-US" dirty="0"/>
              <a:t>Use file and folder names that describe the content accurately.</a:t>
            </a:r>
          </a:p>
          <a:p>
            <a:pPr marL="466725" lvl="0" indent="-455613"/>
            <a:r>
              <a:rPr lang="en-US" dirty="0"/>
              <a:t>Use underscores instead of spaces in file names. </a:t>
            </a:r>
            <a:br>
              <a:rPr lang="en-US" dirty="0"/>
            </a:br>
            <a:r>
              <a:rPr lang="en-US" i="1" dirty="0"/>
              <a:t>For example: </a:t>
            </a:r>
            <a:r>
              <a:rPr lang="en-US" i="1" dirty="0" err="1"/>
              <a:t>descriptive_essay</a:t>
            </a:r>
            <a:endParaRPr lang="en-US" dirty="0"/>
          </a:p>
          <a:p>
            <a:pPr marL="466725" lvl="0" indent="-455613"/>
            <a:r>
              <a:rPr lang="en-US" dirty="0"/>
              <a:t>Use all lowercase letters in file names.</a:t>
            </a:r>
          </a:p>
          <a:p>
            <a:pPr marL="466725" lvl="0" indent="-455613"/>
            <a:r>
              <a:rPr lang="en-US" dirty="0"/>
              <a:t>Avoid using characters such as ! # $ % @ ^ ` ~ + ; = in file and folder names.</a:t>
            </a:r>
            <a:br>
              <a:rPr lang="en-US" dirty="0"/>
            </a:br>
            <a:r>
              <a:rPr lang="en-US" i="1" dirty="0"/>
              <a:t>Some systems do not allow you to use characters in file and folder names, and will not accept them.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Management</a:t>
            </a:r>
          </a:p>
        </p:txBody>
      </p:sp>
    </p:spTree>
    <p:extLst>
      <p:ext uri="{BB962C8B-B14F-4D97-AF65-F5344CB8AC3E}">
        <p14:creationId xmlns:p14="http://schemas.microsoft.com/office/powerpoint/2010/main" val="120497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987" y="2698595"/>
            <a:ext cx="2750169" cy="323385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Tell your operating system which application to use to open the file so you can view or edit the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Extensions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520" y="1580298"/>
            <a:ext cx="4358035" cy="50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1.3.1: Define “software,” including software types (system vs. application), software interfaces (GUI vs. command-line) and software licenses (commercial vs. open).</a:t>
            </a:r>
          </a:p>
          <a:p>
            <a:r>
              <a:rPr lang="en-US" dirty="0"/>
              <a:t>1.3.2: Compare the most common computer operating systems (i.e., Windows, Apple, UNIX).</a:t>
            </a:r>
          </a:p>
          <a:p>
            <a:r>
              <a:rPr lang="en-US" dirty="0"/>
              <a:t>1.3.3: Compare the most common operating systems used in mobile devices (i.e., </a:t>
            </a:r>
            <a:r>
              <a:rPr lang="en-US" dirty="0" err="1"/>
              <a:t>iOS</a:t>
            </a:r>
            <a:r>
              <a:rPr lang="en-US" dirty="0"/>
              <a:t>, Android, Windows Phone).</a:t>
            </a:r>
          </a:p>
          <a:p>
            <a:r>
              <a:rPr lang="en-US" dirty="0"/>
              <a:t>1.3.4: Compare common types of application software, including browser, e-mail client, word processor, presentation, spreadsheet.</a:t>
            </a:r>
          </a:p>
          <a:p>
            <a:r>
              <a:rPr lang="en-US" dirty="0"/>
              <a:t>1.3.5: Define the term “cloud computing.”</a:t>
            </a:r>
          </a:p>
          <a:p>
            <a:r>
              <a:rPr lang="en-US" dirty="0"/>
              <a:t>1.3.6: Describe and use common file-naming conventions.</a:t>
            </a:r>
          </a:p>
          <a:p>
            <a:r>
              <a:rPr lang="en-US" dirty="0"/>
              <a:t>1.3.7: Identify file types by file name extension, including .doc, .txt, .wav, </a:t>
            </a:r>
            <a:r>
              <a:rPr lang="en-US" dirty="0" err="1"/>
              <a:t>xls</a:t>
            </a:r>
            <a:r>
              <a:rPr lang="en-US" dirty="0"/>
              <a:t>.</a:t>
            </a:r>
          </a:p>
          <a:p>
            <a:r>
              <a:rPr lang="en-US" dirty="0"/>
              <a:t>1.3.8: Perform file management tasks, including folder creation, file creation, backup, copy, delete, open, save.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Communicates directly with computer’s circuitry</a:t>
            </a:r>
          </a:p>
          <a:p>
            <a:r>
              <a:rPr lang="en-US" dirty="0"/>
              <a:t>provides the foundation upon which application software and the computer user can use the system </a:t>
            </a:r>
          </a:p>
          <a:p>
            <a:r>
              <a:rPr lang="en-US" dirty="0"/>
              <a:t>Includes the computer’s operating system, device drivers and basic system utilities</a:t>
            </a:r>
          </a:p>
          <a:p>
            <a:endParaRPr lang="en-US" dirty="0"/>
          </a:p>
          <a:p>
            <a:r>
              <a:rPr lang="en-US" b="1" dirty="0"/>
              <a:t>Device drivers</a:t>
            </a:r>
            <a:r>
              <a:rPr lang="en-US" dirty="0"/>
              <a:t>: system software helps peripheral devices like printers or mice communicate with the system and application software</a:t>
            </a:r>
          </a:p>
          <a:p>
            <a:r>
              <a:rPr lang="en-US" b="1" dirty="0"/>
              <a:t>Utility software</a:t>
            </a:r>
            <a:r>
              <a:rPr lang="en-US" dirty="0"/>
              <a:t>: helps maintain the computer or operating system</a:t>
            </a:r>
          </a:p>
          <a:p>
            <a:pPr marL="923925" lvl="1" indent="-457200">
              <a:buFont typeface="Wingdings" charset="2"/>
              <a:buChar char="ü"/>
            </a:pPr>
            <a:r>
              <a:rPr lang="en-US" dirty="0"/>
              <a:t>File manager</a:t>
            </a:r>
          </a:p>
          <a:p>
            <a:pPr marL="923925" lvl="1" indent="-457200">
              <a:buFont typeface="Wingdings" charset="2"/>
              <a:buChar char="ü"/>
            </a:pPr>
            <a:r>
              <a:rPr lang="en-US" dirty="0"/>
              <a:t>Backup software</a:t>
            </a:r>
          </a:p>
          <a:p>
            <a:pPr marL="923925" lvl="1" indent="-457200">
              <a:buFont typeface="Wingdings" charset="2"/>
              <a:buChar char="ü"/>
            </a:pPr>
            <a:r>
              <a:rPr lang="en-US" dirty="0"/>
              <a:t>Disk manager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Software</a:t>
            </a:r>
          </a:p>
        </p:txBody>
      </p:sp>
    </p:spTree>
    <p:extLst>
      <p:ext uri="{BB962C8B-B14F-4D97-AF65-F5344CB8AC3E}">
        <p14:creationId xmlns:p14="http://schemas.microsoft.com/office/powerpoint/2010/main" val="5836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5995174" cy="8395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Have to </a:t>
            </a:r>
            <a:r>
              <a:rPr lang="en-US"/>
              <a:t>type instructions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</a:t>
            </a:r>
            <a:r>
              <a:rPr lang="mr-IN" dirty="0"/>
              <a:t>–</a:t>
            </a:r>
            <a:r>
              <a:rPr lang="en-US" dirty="0"/>
              <a:t> Command Line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2683" y="2397511"/>
            <a:ext cx="1092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682" y="2397512"/>
            <a:ext cx="5464097" cy="38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6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2836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Used simply by moving a mouse pointer on the screen and clicking an on icon or file menu selection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 (GUI)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323385" y="3033131"/>
            <a:ext cx="76274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4638906" y="2219091"/>
            <a:ext cx="80734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02" y="2653990"/>
            <a:ext cx="5423210" cy="33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Meant to control the use and distribution of the software within the copyright rights of the software creator. </a:t>
            </a:r>
          </a:p>
          <a:p>
            <a:r>
              <a:rPr lang="en-US" b="1" dirty="0"/>
              <a:t>Commercial</a:t>
            </a:r>
            <a:r>
              <a:rPr lang="en-US" dirty="0"/>
              <a:t>: Proprietary software - owned by a company or individual</a:t>
            </a:r>
          </a:p>
          <a:p>
            <a:pPr marL="857250" indent="-390525">
              <a:buFont typeface="Wingdings" charset="2"/>
              <a:buChar char="ü"/>
            </a:pPr>
            <a:r>
              <a:rPr lang="en-US" dirty="0"/>
              <a:t>Must pay for</a:t>
            </a:r>
          </a:p>
          <a:p>
            <a:pPr marL="857250" indent="-390525">
              <a:buFont typeface="Wingdings" charset="2"/>
              <a:buChar char="ü"/>
            </a:pPr>
            <a:r>
              <a:rPr lang="en-US" dirty="0"/>
              <a:t>Cannot modify</a:t>
            </a:r>
          </a:p>
          <a:p>
            <a:r>
              <a:rPr lang="en-US" b="1" dirty="0"/>
              <a:t>Open source</a:t>
            </a:r>
            <a:r>
              <a:rPr lang="en-US" dirty="0"/>
              <a:t>: Not owned by any company or individual</a:t>
            </a:r>
          </a:p>
          <a:p>
            <a:pPr marL="923925" indent="-457200">
              <a:buFont typeface="Wingdings" charset="2"/>
              <a:buChar char="ü"/>
            </a:pPr>
            <a:r>
              <a:rPr lang="en-US" dirty="0"/>
              <a:t>user is allowed to modify the software code to suit their needs and is allowed to re-use the software without additional licenses.</a:t>
            </a:r>
          </a:p>
          <a:p>
            <a:pPr marL="923925" indent="-457200">
              <a:buFont typeface="Wingdings" charset="2"/>
              <a:buChar char="ü"/>
            </a:pPr>
            <a:r>
              <a:rPr lang="en-US" dirty="0"/>
              <a:t>Any modifications must be made public</a:t>
            </a:r>
          </a:p>
          <a:p>
            <a:pPr marL="923925" indent="-457200">
              <a:buFont typeface="Wingdings" charset="2"/>
              <a:buChar char="ü"/>
            </a:pPr>
            <a:r>
              <a:rPr lang="en-US" dirty="0"/>
              <a:t>Can NOT charge for original software or any modifications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Licenses</a:t>
            </a:r>
          </a:p>
        </p:txBody>
      </p:sp>
    </p:spTree>
    <p:extLst>
      <p:ext uri="{BB962C8B-B14F-4D97-AF65-F5344CB8AC3E}">
        <p14:creationId xmlns:p14="http://schemas.microsoft.com/office/powerpoint/2010/main" val="2754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 Main Computer Operating Systems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03998"/>
              </p:ext>
            </p:extLst>
          </p:nvPr>
        </p:nvGraphicFramePr>
        <p:xfrm>
          <a:off x="526089" y="1690689"/>
          <a:ext cx="8091822" cy="486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Document" r:id="rId3" imgW="6083300" imgH="3657600" progId="Word.Document.12">
                  <p:embed/>
                </p:oleObj>
              </mc:Choice>
              <mc:Fallback>
                <p:oleObj name="Document" r:id="rId3" imgW="6083300" imgH="36576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089" y="1690689"/>
                        <a:ext cx="8091822" cy="486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53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Main OS’s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97" y="1871346"/>
            <a:ext cx="36576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01" y="4343220"/>
            <a:ext cx="3759200" cy="234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97" y="4353874"/>
            <a:ext cx="3122087" cy="2338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912" y="2241727"/>
            <a:ext cx="208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</a:t>
            </a:r>
          </a:p>
          <a:p>
            <a:r>
              <a:rPr lang="en-US" dirty="0"/>
              <a:t>                  Mac OS</a:t>
            </a:r>
          </a:p>
          <a:p>
            <a:r>
              <a:rPr lang="en-US" dirty="0"/>
              <a:t>Linux Ubuntu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92197" y="2474970"/>
            <a:ext cx="972716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5371" y="3042024"/>
            <a:ext cx="1399541" cy="172650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842207" y="2896391"/>
            <a:ext cx="476369" cy="135382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7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Operating Systems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86291"/>
              </p:ext>
            </p:extLst>
          </p:nvPr>
        </p:nvGraphicFramePr>
        <p:xfrm>
          <a:off x="415064" y="1568604"/>
          <a:ext cx="8100286" cy="507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Document" r:id="rId3" imgW="6083300" imgH="3810000" progId="Word.Document.12">
                  <p:embed/>
                </p:oleObj>
              </mc:Choice>
              <mc:Fallback>
                <p:oleObj name="Document" r:id="rId3" imgW="6083300" imgH="38100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064" y="1568604"/>
                        <a:ext cx="8100286" cy="5073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40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402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ICT Computing Lesson 3:</vt:lpstr>
      <vt:lpstr>Objectives</vt:lpstr>
      <vt:lpstr>System Software</vt:lpstr>
      <vt:lpstr>Operating System – Command Line</vt:lpstr>
      <vt:lpstr>Graphical User Interface (GUI)</vt:lpstr>
      <vt:lpstr>Software Licenses</vt:lpstr>
      <vt:lpstr>3 Main Computer Operating Systems</vt:lpstr>
      <vt:lpstr>3 Main OS’s</vt:lpstr>
      <vt:lpstr>Mobile Operating Systems</vt:lpstr>
      <vt:lpstr>Mobile Operating Systems</vt:lpstr>
      <vt:lpstr>Application Software</vt:lpstr>
      <vt:lpstr>File Management</vt:lpstr>
      <vt:lpstr>File Extensions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Todd Hopkins</cp:lastModifiedBy>
  <cp:revision>214</cp:revision>
  <dcterms:created xsi:type="dcterms:W3CDTF">2015-10-05T10:58:57Z</dcterms:created>
  <dcterms:modified xsi:type="dcterms:W3CDTF">2019-04-30T14:08:04Z</dcterms:modified>
</cp:coreProperties>
</file>